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7" r:id="rId3"/>
    <p:sldId id="256" r:id="rId4"/>
    <p:sldId id="258" r:id="rId5"/>
    <p:sldId id="259" r:id="rId6"/>
    <p:sldId id="260" r:id="rId7"/>
    <p:sldId id="261" r:id="rId8"/>
    <p:sldId id="262" r:id="rId9"/>
    <p:sldId id="266" r:id="rId10"/>
    <p:sldId id="263" r:id="rId11"/>
  </p:sldIdLst>
  <p:sldSz cx="9144000" cy="5143500" type="screen16x9"/>
  <p:notesSz cx="6858000" cy="9144000"/>
  <p:defaultTextStyle>
    <a:defPPr>
      <a:defRPr lang="fi-FI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C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68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92" y="2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-laskentataulukko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-laskentataulukko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0.13128570005631601"/>
          <c:y val="0.190145957142028"/>
          <c:w val="0.74351053905887798"/>
          <c:h val="0.65337430154432397"/>
        </c:manualLayout>
      </c:layout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Ikä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A40-F447-9976-5579F6B181DA}"/>
              </c:ext>
            </c:extLst>
          </c:dPt>
          <c:dPt>
            <c:idx val="1"/>
            <c:bubble3D val="0"/>
            <c:spPr>
              <a:solidFill>
                <a:schemeClr val="accent1">
                  <a:shade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A40-F447-9976-5579F6B181DA}"/>
              </c:ext>
            </c:extLst>
          </c:dPt>
          <c:dPt>
            <c:idx val="2"/>
            <c:bubble3D val="0"/>
            <c:spPr>
              <a:solidFill>
                <a:schemeClr val="accent1">
                  <a:shade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A40-F447-9976-5579F6B181DA}"/>
              </c:ext>
            </c:extLst>
          </c:dPt>
          <c:dPt>
            <c:idx val="3"/>
            <c:bubble3D val="0"/>
            <c:spPr>
              <a:solidFill>
                <a:schemeClr val="accent1">
                  <a:tint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A40-F447-9976-5579F6B181DA}"/>
              </c:ext>
            </c:extLst>
          </c:dPt>
          <c:dPt>
            <c:idx val="4"/>
            <c:bubble3D val="0"/>
            <c:spPr>
              <a:solidFill>
                <a:schemeClr val="accent1">
                  <a:tint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A40-F447-9976-5579F6B181DA}"/>
              </c:ext>
            </c:extLst>
          </c:dPt>
          <c:dPt>
            <c:idx val="5"/>
            <c:bubble3D val="0"/>
            <c:spPr>
              <a:solidFill>
                <a:schemeClr val="accent1">
                  <a:tint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A40-F447-9976-5579F6B181DA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40-F447-9976-5579F6B181DA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40-F447-9976-5579F6B181DA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40-F447-9976-5579F6B181DA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A40-F447-9976-5579F6B181DA}"/>
                </c:ext>
              </c:extLst>
            </c:dLbl>
            <c:dLbl>
              <c:idx val="4"/>
              <c:layout>
                <c:manualLayout>
                  <c:x val="0.21242622946109399"/>
                  <c:y val="1.34504530966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A40-F447-9976-5579F6B181DA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A40-F447-9976-5579F6B181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Taul1!$A$2:$A$7</c:f>
              <c:strCache>
                <c:ptCount val="6"/>
                <c:pt idx="0">
                  <c:v>0-6v</c:v>
                </c:pt>
                <c:pt idx="1">
                  <c:v>7-12v</c:v>
                </c:pt>
                <c:pt idx="2">
                  <c:v>13-17v</c:v>
                </c:pt>
                <c:pt idx="3">
                  <c:v>18-25v</c:v>
                </c:pt>
                <c:pt idx="4">
                  <c:v>26-49v</c:v>
                </c:pt>
                <c:pt idx="5">
                  <c:v>+50v</c:v>
                </c:pt>
              </c:strCache>
            </c:strRef>
          </c:cat>
          <c:val>
            <c:numRef>
              <c:f>Taul1!$B$2:$B$7</c:f>
              <c:numCache>
                <c:formatCode>0.00%</c:formatCode>
                <c:ptCount val="6"/>
                <c:pt idx="0">
                  <c:v>2.3599999999999999E-2</c:v>
                </c:pt>
                <c:pt idx="1">
                  <c:v>0.19819999999999999</c:v>
                </c:pt>
                <c:pt idx="2">
                  <c:v>0.25440000000000002</c:v>
                </c:pt>
                <c:pt idx="3">
                  <c:v>0.17979999999999999</c:v>
                </c:pt>
                <c:pt idx="4">
                  <c:v>0.2382</c:v>
                </c:pt>
                <c:pt idx="5">
                  <c:v>0.10589999999999999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A40-F447-9976-5579F6B18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</c:legendEntry>
      <c:layout>
        <c:manualLayout>
          <c:xMode val="edge"/>
          <c:yMode val="edge"/>
          <c:x val="0.78890639623110392"/>
          <c:y val="0.32273213128459488"/>
          <c:w val="0.21109360376889602"/>
          <c:h val="0.462724612635258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layout>
        <c:manualLayout>
          <c:xMode val="edge"/>
          <c:yMode val="edge"/>
          <c:x val="0.3339784906438531"/>
          <c:y val="7.433662609467267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0.18805950327021806"/>
          <c:y val="0.15461087209031193"/>
          <c:w val="0.61873889800150872"/>
          <c:h val="0.66291813124899002"/>
        </c:manualLayout>
      </c:layout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Sukupuoli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55D-5447-AB85-8E6BD241CE98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55D-5447-AB85-8E6BD241CE98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A7E-AC43-9184-308128B79682}"/>
              </c:ext>
            </c:extLst>
          </c:dPt>
          <c:dLbls>
            <c:dLbl>
              <c:idx val="0"/>
              <c:layout>
                <c:manualLayout>
                  <c:x val="-0.28276642086961201"/>
                  <c:y val="1.12337847607682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5D-5447-AB85-8E6BD241CE98}"/>
                </c:ext>
              </c:extLst>
            </c:dLbl>
            <c:dLbl>
              <c:idx val="1"/>
              <c:layout>
                <c:manualLayout>
                  <c:x val="0.30052952417193984"/>
                  <c:y val="-6.1430125277189742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dirty="0"/>
                      <a:t>44,34 %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752154197673982"/>
                      <c:h val="6.636154911506872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555D-5447-AB85-8E6BD241CE98}"/>
                </c:ext>
              </c:extLst>
            </c:dLbl>
            <c:dLbl>
              <c:idx val="2"/>
              <c:layout>
                <c:manualLayout>
                  <c:x val="-3.3567391223886596E-3"/>
                  <c:y val="2.88841691960142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7E-AC43-9184-308128B796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Taul1!$A$2:$A$4</c:f>
              <c:strCache>
                <c:ptCount val="3"/>
                <c:pt idx="0">
                  <c:v>Mies</c:v>
                </c:pt>
                <c:pt idx="1">
                  <c:v>Nainen</c:v>
                </c:pt>
                <c:pt idx="2">
                  <c:v>Muu</c:v>
                </c:pt>
              </c:strCache>
            </c:strRef>
          </c:cat>
          <c:val>
            <c:numRef>
              <c:f>Taul1!$B$2:$B$4</c:f>
              <c:numCache>
                <c:formatCode>0.00%</c:formatCode>
                <c:ptCount val="3"/>
                <c:pt idx="0">
                  <c:v>0.55679999999999996</c:v>
                </c:pt>
                <c:pt idx="1">
                  <c:v>0.44059999999999999</c:v>
                </c:pt>
                <c:pt idx="2">
                  <c:v>2.5999999999999999E-3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5D-5447-AB85-8E6BD241CE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0651718330140543E-2"/>
          <c:y val="0.9319551204091715"/>
          <c:w val="0.4288469038343683"/>
          <c:h val="6.80448795908284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zero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Välineet</c:v>
                </c:pt>
              </c:strCache>
            </c:strRef>
          </c:tx>
          <c:spPr>
            <a:ln w="1587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158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96D-5A43-9852-FB6DE92710D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58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96D-5A43-9852-FB6DE92710DF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58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96D-5A43-9852-FB6DE92710DF}"/>
              </c:ext>
            </c:extLst>
          </c:dPt>
          <c:dLbls>
            <c:dLbl>
              <c:idx val="2"/>
              <c:layout>
                <c:manualLayout>
                  <c:x val="-9.4507300440795639E-3"/>
                  <c:y val="-1.4416129287208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317273824035201"/>
                      <c:h val="5.4003991802667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96D-5A43-9852-FB6DE92710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Taul1!$A$2:$A$4</c:f>
              <c:strCache>
                <c:ptCount val="3"/>
                <c:pt idx="0">
                  <c:v>Sukset</c:v>
                </c:pt>
                <c:pt idx="1">
                  <c:v>Lauta</c:v>
                </c:pt>
                <c:pt idx="2">
                  <c:v>Muu</c:v>
                </c:pt>
              </c:strCache>
            </c:strRef>
          </c:cat>
          <c:val>
            <c:numRef>
              <c:f>Taul1!$B$2:$B$4</c:f>
              <c:numCache>
                <c:formatCode>0.00%</c:formatCode>
                <c:ptCount val="3"/>
                <c:pt idx="0">
                  <c:v>0.67559999999999998</c:v>
                </c:pt>
                <c:pt idx="1">
                  <c:v>0.27729999999999999</c:v>
                </c:pt>
                <c:pt idx="2">
                  <c:v>4.7100000000000003E-2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96D-5A43-9852-FB6DE92710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6312008137529299"/>
          <c:y val="1.76369292300854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Missä sattui</c:v>
                </c:pt>
              </c:strCache>
            </c:strRef>
          </c:tx>
          <c:spPr>
            <a:ln>
              <a:solidFill>
                <a:schemeClr val="bg1">
                  <a:alpha val="0"/>
                </a:schemeClr>
              </a:solidFill>
            </a:ln>
            <a:effectLst>
              <a:glow>
                <a:schemeClr val="accent2">
                  <a:satMod val="175000"/>
                </a:schemeClr>
              </a:glow>
            </a:effectLst>
          </c:spPr>
          <c:dPt>
            <c:idx val="0"/>
            <c:bubble3D val="0"/>
            <c:spPr>
              <a:solidFill>
                <a:schemeClr val="accent1"/>
              </a:solidFill>
              <a:ln w="22225">
                <a:noFill/>
              </a:ln>
              <a:effectLst>
                <a:glow>
                  <a:schemeClr val="accent2">
                    <a:satMod val="175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1-5DA0-7544-9506-0594B935025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5875">
                <a:solidFill>
                  <a:schemeClr val="bg1"/>
                </a:solidFill>
              </a:ln>
              <a:effectLst>
                <a:glow>
                  <a:schemeClr val="accent2">
                    <a:satMod val="175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4-5DA0-7544-9506-0594B935025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5875">
                <a:solidFill>
                  <a:schemeClr val="bg1"/>
                </a:solidFill>
              </a:ln>
              <a:effectLst>
                <a:glow>
                  <a:schemeClr val="accent2">
                    <a:satMod val="175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3-5DA0-7544-9506-0594B935025E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solidFill>
                  <a:schemeClr val="bg1"/>
                </a:solidFill>
              </a:ln>
              <a:effectLst>
                <a:glow>
                  <a:schemeClr val="accent2">
                    <a:satMod val="175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5-5DA0-7544-9506-0594B935025E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12700">
                <a:solidFill>
                  <a:schemeClr val="bg1"/>
                </a:solidFill>
              </a:ln>
              <a:effectLst>
                <a:glow>
                  <a:schemeClr val="accent2">
                    <a:satMod val="175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4-E76E-9D4C-8541-4DFBB96D4423}"/>
              </c:ext>
            </c:extLst>
          </c:dPt>
          <c:dLbls>
            <c:dLbl>
              <c:idx val="0"/>
              <c:layout>
                <c:manualLayout>
                  <c:x val="-0.10450262923253452"/>
                  <c:y val="-0.298844697664352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73,61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,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DA0-7544-9506-0594B935025E}"/>
                </c:ext>
              </c:extLst>
            </c:dLbl>
            <c:dLbl>
              <c:idx val="1"/>
              <c:layout>
                <c:manualLayout>
                  <c:x val="3.2402458944506565E-2"/>
                  <c:y val="1.353071013334927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10,41%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DA0-7544-9506-0594B935025E}"/>
                </c:ext>
              </c:extLst>
            </c:dLbl>
            <c:dLbl>
              <c:idx val="2"/>
              <c:layout>
                <c:manualLayout>
                  <c:x val="-2.72863579820821E-2"/>
                  <c:y val="4.1130152205310501E-2"/>
                </c:manualLayout>
              </c:layout>
              <c:tx>
                <c:rich>
                  <a:bodyPr/>
                  <a:lstStyle/>
                  <a:p>
                    <a:fld id="{F618CC35-5A21-5244-8983-F5C93DEE1C6E}" type="VALUE">
                      <a:rPr lang="en-US" smtClean="0"/>
                      <a:pPr/>
                      <a:t>[ARVO]</a:t>
                    </a:fld>
                    <a:endParaRPr lang="fi-FI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DA0-7544-9506-0594B935025E}"/>
                </c:ext>
              </c:extLst>
            </c:dLbl>
            <c:dLbl>
              <c:idx val="3"/>
              <c:layout>
                <c:manualLayout>
                  <c:x val="-3.14263806753712E-2"/>
                  <c:y val="2.9625180535496E-3"/>
                </c:manualLayout>
              </c:layout>
              <c:tx>
                <c:rich>
                  <a:bodyPr/>
                  <a:lstStyle/>
                  <a:p>
                    <a:fld id="{DE36FE00-9BBE-F44A-A84C-866B48EBD7C6}" type="VALUE">
                      <a:rPr lang="en-US" smtClean="0"/>
                      <a:pPr/>
                      <a:t>[ARVO]</a:t>
                    </a:fld>
                    <a:endParaRPr lang="fi-FI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DA0-7544-9506-0594B935025E}"/>
                </c:ext>
              </c:extLst>
            </c:dLbl>
            <c:dLbl>
              <c:idx val="4"/>
              <c:layout>
                <c:manualLayout>
                  <c:x val="1.2187226692587512E-2"/>
                  <c:y val="3.4635265929888068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5,32 %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76E-9D4C-8541-4DFBB96D44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ln>
                      <a:noFill/>
                    </a:ln>
                    <a:solidFill>
                      <a:schemeClr val="tx1">
                        <a:alpha val="92394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Taul1!$A$2:$A$6</c:f>
              <c:strCache>
                <c:ptCount val="5"/>
                <c:pt idx="0">
                  <c:v>Merkitty rinne</c:v>
                </c:pt>
                <c:pt idx="1">
                  <c:v>Snowpark</c:v>
                </c:pt>
                <c:pt idx="2">
                  <c:v>Hissi</c:v>
                </c:pt>
                <c:pt idx="3">
                  <c:v>Muu</c:v>
                </c:pt>
                <c:pt idx="4">
                  <c:v>Rinteen ulkop.</c:v>
                </c:pt>
              </c:strCache>
            </c:strRef>
          </c:cat>
          <c:val>
            <c:numRef>
              <c:f>Taul1!$B$2:$B$6</c:f>
              <c:numCache>
                <c:formatCode>0.00%</c:formatCode>
                <c:ptCount val="5"/>
                <c:pt idx="0">
                  <c:v>0.73309999999999997</c:v>
                </c:pt>
                <c:pt idx="1">
                  <c:v>0.1081</c:v>
                </c:pt>
                <c:pt idx="2">
                  <c:v>6.4899999999999999E-2</c:v>
                </c:pt>
                <c:pt idx="3">
                  <c:v>4.1000000000000002E-2</c:v>
                </c:pt>
                <c:pt idx="4">
                  <c:v>5.2900000000000003E-2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DA0-7544-9506-0594B93502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3805205614677"/>
          <c:y val="0.32895893511831997"/>
          <c:w val="0.31680359741449499"/>
          <c:h val="0.4736314020664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fi-FI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646788009851624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Miten tapahtui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62-F343-B721-1F7486EF02C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62-F343-B721-1F7486EF02C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F62-F343-B721-1F7486EF02CE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F62-F343-B721-1F7486EF02CE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95C-CF46-A77D-B5D902A2E2B0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F62-F343-B721-1F7486EF02C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F62-F343-B721-1F7486EF02C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F62-F343-B721-1F7486EF02CE}"/>
                </c:ext>
              </c:extLst>
            </c:dLbl>
            <c:dLbl>
              <c:idx val="3"/>
              <c:layout>
                <c:manualLayout>
                  <c:x val="2.449311023622047E-3"/>
                  <c:y val="-3.6163882343144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F62-F343-B721-1F7486EF02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Taul1!$A$2:$A$6</c:f>
              <c:strCache>
                <c:ptCount val="5"/>
                <c:pt idx="0">
                  <c:v>Kaatui itse</c:v>
                </c:pt>
                <c:pt idx="1">
                  <c:v>Muu</c:v>
                </c:pt>
                <c:pt idx="2">
                  <c:v>Ajettu päälle</c:v>
                </c:pt>
                <c:pt idx="3">
                  <c:v>Törmäsi kiinteään esteeseen</c:v>
                </c:pt>
                <c:pt idx="4">
                  <c:v>Ajanut toisen päälle</c:v>
                </c:pt>
              </c:strCache>
            </c:strRef>
          </c:cat>
          <c:val>
            <c:numRef>
              <c:f>Taul1!$B$2:$B$6</c:f>
              <c:numCache>
                <c:formatCode>0.0\ %</c:formatCode>
                <c:ptCount val="5"/>
                <c:pt idx="0">
                  <c:v>0.8518</c:v>
                </c:pt>
                <c:pt idx="1">
                  <c:v>6.25E-2</c:v>
                </c:pt>
                <c:pt idx="2">
                  <c:v>3.2300000000000002E-2</c:v>
                </c:pt>
                <c:pt idx="3">
                  <c:v>4.0300000000000002E-2</c:v>
                </c:pt>
                <c:pt idx="4">
                  <c:v>1.2800000000000001E-2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F62-F343-B721-1F7486EF02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  <a:effectLst/>
      </c:spPr>
    </c:plotArea>
    <c:legend>
      <c:legendPos val="t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</c:legendEntry>
      <c:layout>
        <c:manualLayout>
          <c:xMode val="edge"/>
          <c:yMode val="edge"/>
          <c:x val="0.67068733105063971"/>
          <c:y val="0.31855272689874303"/>
          <c:w val="0.28343413227608577"/>
          <c:h val="0.44300470533964481"/>
        </c:manualLayout>
      </c:layout>
      <c:overlay val="0"/>
      <c:spPr>
        <a:noFill/>
        <a:ln>
          <a:solidFill>
            <a:schemeClr val="bg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37674790957037"/>
          <c:y val="0.25004040666457111"/>
          <c:w val="0.54244837319863304"/>
          <c:h val="0.49550754231667998"/>
        </c:manualLayout>
      </c:layout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Turvavarusteet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8BC6-8146-87E2-5CC7D7831B7C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2-8BC6-8146-87E2-5CC7D7831B7C}"/>
              </c:ext>
            </c:extLst>
          </c:dPt>
          <c:dLbls>
            <c:dLbl>
              <c:idx val="0"/>
              <c:layout>
                <c:manualLayout>
                  <c:x val="-0.14353112676272461"/>
                  <c:y val="-0.22118740396186934"/>
                </c:manualLayout>
              </c:layout>
              <c:spPr/>
              <c:txPr>
                <a:bodyPr/>
                <a:lstStyle/>
                <a:p>
                  <a:pPr>
                    <a:defRPr sz="1000" b="1" baseline="0">
                      <a:solidFill>
                        <a:schemeClr val="tx1"/>
                      </a:solidFill>
                    </a:defRPr>
                  </a:pPr>
                  <a:endParaRPr lang="fi-FI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C6-8146-87E2-5CC7D7831B7C}"/>
                </c:ext>
              </c:extLst>
            </c:dLbl>
            <c:dLbl>
              <c:idx val="1"/>
              <c:layout>
                <c:manualLayout>
                  <c:x val="3.5871976047001701E-2"/>
                  <c:y val="-1.771487455056159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C6-8146-87E2-5CC7D7831B7C}"/>
                </c:ext>
              </c:extLst>
            </c:dLbl>
            <c:dLbl>
              <c:idx val="2"/>
              <c:layout>
                <c:manualLayout>
                  <c:x val="0.26343249278471198"/>
                  <c:y val="8.5959738392921599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C6-8146-87E2-5CC7D7831B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baseline="0"/>
                </a:pPr>
                <a:endParaRPr lang="fi-FI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Taul1!$A$2:$A$4</c:f>
              <c:strCache>
                <c:ptCount val="3"/>
                <c:pt idx="0">
                  <c:v>Kypärä</c:v>
                </c:pt>
                <c:pt idx="1">
                  <c:v>Selkäpanssari</c:v>
                </c:pt>
                <c:pt idx="2">
                  <c:v>Rannetuki</c:v>
                </c:pt>
              </c:strCache>
            </c:strRef>
          </c:cat>
          <c:val>
            <c:numRef>
              <c:f>Taul1!$B$2:$B$4</c:f>
              <c:numCache>
                <c:formatCode>0.0\ %</c:formatCode>
                <c:ptCount val="3"/>
                <c:pt idx="0">
                  <c:v>0.95289999999999997</c:v>
                </c:pt>
                <c:pt idx="1">
                  <c:v>7.0999999999999994E-2</c:v>
                </c:pt>
                <c:pt idx="2">
                  <c:v>6.1000000000000004E-3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C6-8146-87E2-5CC7D7831B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700015814275771"/>
          <c:y val="0.4368112551195541"/>
          <c:w val="0.21429007062497205"/>
          <c:h val="0.14316815098021546"/>
        </c:manualLayout>
      </c:layout>
      <c:overlay val="0"/>
      <c:txPr>
        <a:bodyPr anchor="ctr" anchorCtr="1"/>
        <a:lstStyle/>
        <a:p>
          <a:pPr>
            <a:defRPr sz="1000" baseline="0"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Sarake2</c:v>
                </c:pt>
              </c:strCache>
            </c:strRef>
          </c:tx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3AE-4A44-9329-F4FE7177FE45}"/>
              </c:ext>
            </c:extLst>
          </c:dPt>
          <c:dPt>
            <c:idx val="1"/>
            <c:bubble3D val="0"/>
            <c:explosion val="22"/>
            <c:spPr>
              <a:solidFill>
                <a:srgbClr val="FF0000"/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3AE-4A44-9329-F4FE7177FE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3AE-4A44-9329-F4FE7177FE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3AE-4A44-9329-F4FE7177FE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Taul1!$A$2:$A$3</c:f>
              <c:strCache>
                <c:ptCount val="2"/>
                <c:pt idx="0">
                  <c:v>Joku turvavaruste</c:v>
                </c:pt>
                <c:pt idx="1">
                  <c:v>Ei mitään turvavarustetta</c:v>
                </c:pt>
              </c:strCache>
            </c:strRef>
          </c:cat>
          <c:val>
            <c:numRef>
              <c:f>Taul1!$B$2:$B$3</c:f>
              <c:numCache>
                <c:formatCode>0.00%</c:formatCode>
                <c:ptCount val="2"/>
                <c:pt idx="0">
                  <c:v>0.95379999999999998</c:v>
                </c:pt>
                <c:pt idx="1">
                  <c:v>4.6199999999999998E-2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AE-4A44-9329-F4FE7177FE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7123176789880499"/>
          <c:y val="3.3255450489779098E-2"/>
        </c:manualLayout>
      </c:layout>
      <c:overlay val="0"/>
      <c:txPr>
        <a:bodyPr/>
        <a:lstStyle/>
        <a:p>
          <a:pPr>
            <a:defRPr sz="1440"/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0.12701842815695155"/>
          <c:y val="9.9899631142316134E-2"/>
          <c:w val="0.8391148394954463"/>
          <c:h val="0.744760161494088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Kansalaisuus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glow rad="139700">
                <a:schemeClr val="bg1">
                  <a:alpha val="40000"/>
                </a:schemeClr>
              </a:glo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397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1-2577-3E40-8DBE-F3DEA0A2200D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397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3-2577-3E40-8DBE-F3DEA0A2200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397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5-2577-3E40-8DBE-F3DEA0A2200D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397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7-2577-3E40-8DBE-F3DEA0A2200D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397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9-3C9B-5D42-A237-97F898B399DA}"/>
              </c:ext>
            </c:extLst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397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A-3C9B-5D42-A237-97F898B399DA}"/>
              </c:ext>
            </c:extLst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397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B-3C9B-5D42-A237-97F898B399DA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397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C-3C9B-5D42-A237-97F898B399DA}"/>
              </c:ext>
            </c:extLst>
          </c:dPt>
          <c:dLbls>
            <c:dLbl>
              <c:idx val="1"/>
              <c:layout>
                <c:manualLayout>
                  <c:x val="8.6546598201048194E-3"/>
                  <c:y val="1.5642701536980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77-3E40-8DBE-F3DEA0A2200D}"/>
                </c:ext>
              </c:extLst>
            </c:dLbl>
            <c:dLbl>
              <c:idx val="2"/>
              <c:layout>
                <c:manualLayout>
                  <c:x val="-7.3207792537186098E-3"/>
                  <c:y val="1.3904623588427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577-3E40-8DBE-F3DEA0A2200D}"/>
                </c:ext>
              </c:extLst>
            </c:dLbl>
            <c:dLbl>
              <c:idx val="3"/>
              <c:layout>
                <c:manualLayout>
                  <c:x val="-6.7106367940598397E-17"/>
                  <c:y val="-1.3904623588427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577-3E40-8DBE-F3DEA0A2200D}"/>
                </c:ext>
              </c:extLst>
            </c:dLbl>
            <c:dLbl>
              <c:idx val="4"/>
              <c:layout>
                <c:manualLayout>
                  <c:x val="0"/>
                  <c:y val="0.170331638958237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577-3E40-8DBE-F3DEA0A220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Taul1!$A$2:$A$10</c:f>
              <c:strCache>
                <c:ptCount val="9"/>
                <c:pt idx="0">
                  <c:v>Kaikki</c:v>
                </c:pt>
                <c:pt idx="1">
                  <c:v>Suomi</c:v>
                </c:pt>
                <c:pt idx="2">
                  <c:v>Englanti</c:v>
                </c:pt>
                <c:pt idx="3">
                  <c:v>Muu</c:v>
                </c:pt>
                <c:pt idx="4">
                  <c:v>Venäjä</c:v>
                </c:pt>
                <c:pt idx="5">
                  <c:v>Hollanti</c:v>
                </c:pt>
                <c:pt idx="6">
                  <c:v>Saksa</c:v>
                </c:pt>
                <c:pt idx="7">
                  <c:v>Kiina</c:v>
                </c:pt>
                <c:pt idx="8">
                  <c:v>Viro</c:v>
                </c:pt>
              </c:strCache>
            </c:strRef>
          </c:cat>
          <c:val>
            <c:numRef>
              <c:f>Taul1!$B$2:$B$10</c:f>
              <c:numCache>
                <c:formatCode>0.0\ %</c:formatCode>
                <c:ptCount val="9"/>
                <c:pt idx="0" formatCode="0.00%">
                  <c:v>0.95299999999999996</c:v>
                </c:pt>
                <c:pt idx="1">
                  <c:v>0.97499999999999998</c:v>
                </c:pt>
                <c:pt idx="2">
                  <c:v>0.90400000000000003</c:v>
                </c:pt>
                <c:pt idx="3">
                  <c:v>0.90890000000000004</c:v>
                </c:pt>
                <c:pt idx="4">
                  <c:v>1</c:v>
                </c:pt>
                <c:pt idx="5">
                  <c:v>0.92300000000000004</c:v>
                </c:pt>
                <c:pt idx="6">
                  <c:v>0.96799999999999997</c:v>
                </c:pt>
                <c:pt idx="7">
                  <c:v>1</c:v>
                </c:pt>
                <c:pt idx="8">
                  <c:v>0.98099999999999998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577-3E40-8DBE-F3DEA0A220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36607960"/>
        <c:axId val="2104506008"/>
      </c:barChart>
      <c:valAx>
        <c:axId val="2104506008"/>
        <c:scaling>
          <c:orientation val="minMax"/>
          <c:max val="1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fi-FI"/>
          </a:p>
        </c:txPr>
        <c:crossAx val="2136607960"/>
        <c:crosses val="autoZero"/>
        <c:crossBetween val="between"/>
      </c:valAx>
      <c:catAx>
        <c:axId val="21366079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2104506008"/>
        <c:crosses val="autoZero"/>
        <c:auto val="1"/>
        <c:lblAlgn val="ctr"/>
        <c:lblOffset val="100"/>
        <c:noMultiLvlLbl val="0"/>
      </c:catAx>
      <c:spPr>
        <a:ln>
          <a:noFill/>
        </a:ln>
      </c:spPr>
    </c:plotArea>
    <c:legend>
      <c:legendPos val="b"/>
      <c:layout>
        <c:manualLayout>
          <c:xMode val="edge"/>
          <c:yMode val="edge"/>
          <c:x val="0.12934433486973623"/>
          <c:y val="0.87941324678161337"/>
          <c:w val="0.74863182129459038"/>
          <c:h val="9.9729817835745319E-2"/>
        </c:manualLayout>
      </c:layout>
      <c:overlay val="0"/>
      <c:txPr>
        <a:bodyPr/>
        <a:lstStyle/>
        <a:p>
          <a:pPr>
            <a:defRPr sz="800" b="1" baseline="0"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Ikäryhmät</c:v>
                </c:pt>
              </c:strCache>
            </c:strRef>
          </c:tx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glow rad="101600">
                <a:schemeClr val="bg1">
                  <a:alpha val="40000"/>
                </a:schemeClr>
              </a:glo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016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1-9647-4C4C-9D34-EA0BE0076D81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016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3-9647-4C4C-9D34-EA0BE0076D81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016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5-9647-4C4C-9D34-EA0BE0076D8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016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7-9647-4C4C-9D34-EA0BE0076D81}"/>
              </c:ext>
            </c:extLst>
          </c:dPt>
          <c:dPt>
            <c:idx val="4"/>
            <c:invertIfNegative val="0"/>
            <c:bubble3D val="0"/>
            <c:spPr>
              <a:solidFill>
                <a:srgbClr val="FF66CC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016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9-9647-4C4C-9D34-EA0BE0076D81}"/>
              </c:ext>
            </c:extLst>
          </c:dPt>
          <c:dPt>
            <c:idx val="5"/>
            <c:invertIfNegative val="0"/>
            <c:bubble3D val="0"/>
            <c:spPr>
              <a:solidFill>
                <a:srgbClr val="00FF99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016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B-9647-4C4C-9D34-EA0BE0076D81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>
                <a:glow rad="101600">
                  <a:schemeClr val="bg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D-9647-4C4C-9D34-EA0BE0076D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Taul1!$A$2:$A$8</c:f>
              <c:strCache>
                <c:ptCount val="7"/>
                <c:pt idx="0">
                  <c:v>Kaikki</c:v>
                </c:pt>
                <c:pt idx="1">
                  <c:v>0-6v</c:v>
                </c:pt>
                <c:pt idx="2">
                  <c:v>7-12v</c:v>
                </c:pt>
                <c:pt idx="3">
                  <c:v>13-17v</c:v>
                </c:pt>
                <c:pt idx="4">
                  <c:v>18-25v</c:v>
                </c:pt>
                <c:pt idx="5">
                  <c:v>26-49v</c:v>
                </c:pt>
                <c:pt idx="6">
                  <c:v>50+v</c:v>
                </c:pt>
              </c:strCache>
            </c:strRef>
          </c:cat>
          <c:val>
            <c:numRef>
              <c:f>Taul1!$B$2:$B$8</c:f>
              <c:numCache>
                <c:formatCode>0.0\ %</c:formatCode>
                <c:ptCount val="7"/>
                <c:pt idx="0">
                  <c:v>0.95299999999999996</c:v>
                </c:pt>
                <c:pt idx="1">
                  <c:v>0.89</c:v>
                </c:pt>
                <c:pt idx="2">
                  <c:v>0.98499999999999999</c:v>
                </c:pt>
                <c:pt idx="3">
                  <c:v>0.997</c:v>
                </c:pt>
                <c:pt idx="4">
                  <c:v>0.96599999999999997</c:v>
                </c:pt>
                <c:pt idx="5">
                  <c:v>0.93600000000000005</c:v>
                </c:pt>
                <c:pt idx="6">
                  <c:v>0.89300000000000002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647-4C4C-9D34-EA0BE0076D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20253464"/>
        <c:axId val="2131199688"/>
      </c:barChart>
      <c:valAx>
        <c:axId val="2131199688"/>
        <c:scaling>
          <c:orientation val="minMax"/>
          <c:max val="1"/>
        </c:scaling>
        <c:delete val="0"/>
        <c:axPos val="l"/>
        <c:majorGridlines/>
        <c:numFmt formatCode="0.0\ %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fi-FI"/>
          </a:p>
        </c:txPr>
        <c:crossAx val="2120253464"/>
        <c:crosses val="autoZero"/>
        <c:crossBetween val="between"/>
      </c:valAx>
      <c:catAx>
        <c:axId val="212025346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2131199688"/>
        <c:crosses val="autoZero"/>
        <c:auto val="1"/>
        <c:lblAlgn val="ctr"/>
        <c:lblOffset val="100"/>
        <c:noMultiLvlLbl val="0"/>
      </c:catAx>
      <c:spPr>
        <a:noFill/>
      </c:spPr>
    </c:plotArea>
    <c:legend>
      <c:legendPos val="b"/>
      <c:overlay val="0"/>
      <c:txPr>
        <a:bodyPr/>
        <a:lstStyle/>
        <a:p>
          <a:pPr>
            <a:defRPr sz="800"/>
          </a:pPr>
          <a:endParaRPr lang="fi-FI"/>
        </a:p>
      </c:txPr>
    </c:legend>
    <c:plotVisOnly val="1"/>
    <c:dispBlanksAs val="zero"/>
    <c:showDLblsOverMax val="0"/>
  </c:chart>
  <c:txPr>
    <a:bodyPr/>
    <a:lstStyle/>
    <a:p>
      <a:pPr>
        <a:defRPr sz="1200" b="1"/>
      </a:pPr>
      <a:endParaRPr lang="fi-FI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0.10151</cdr:x>
      <cdr:y>0.15175</cdr:y>
    </cdr:from>
    <cdr:to>
      <cdr:x>0.49806</cdr:x>
      <cdr:y>0.21236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423947" y="721193"/>
          <a:ext cx="1656177" cy="288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0.53601</cdr:x>
      <cdr:y>0.10725</cdr:y>
    </cdr:from>
    <cdr:to>
      <cdr:x>0.69477</cdr:x>
      <cdr:y>0.17201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D8715C08-1827-2390-421A-6E288F7A565D}"/>
            </a:ext>
          </a:extLst>
        </cdr:cNvPr>
        <cdr:cNvSpPr txBox="1"/>
      </cdr:nvSpPr>
      <cdr:spPr>
        <a:xfrm xmlns:a="http://schemas.openxmlformats.org/drawingml/2006/main">
          <a:off x="2501438" y="509727"/>
          <a:ext cx="740892" cy="3077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000" dirty="0"/>
            <a:t>(0,36 %)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0.4604</cdr:x>
      <cdr:y>0.0087</cdr:y>
    </cdr:from>
    <cdr:to>
      <cdr:x>0.69095</cdr:x>
      <cdr:y>0.07069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2353823" y="39073"/>
          <a:ext cx="1178710" cy="2784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000" dirty="0"/>
            <a:t>       (3,6 %)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0.07888</cdr:x>
      <cdr:y>0.20454</cdr:y>
    </cdr:from>
    <cdr:to>
      <cdr:x>0.23342</cdr:x>
      <cdr:y>0.29437</cdr:y>
    </cdr:to>
    <cdr:sp macro="" textlink="">
      <cdr:nvSpPr>
        <cdr:cNvPr id="3" name="Tekstiruutu 2"/>
        <cdr:cNvSpPr txBox="1"/>
      </cdr:nvSpPr>
      <cdr:spPr>
        <a:xfrm xmlns:a="http://schemas.openxmlformats.org/drawingml/2006/main">
          <a:off x="346500" y="589141"/>
          <a:ext cx="678812" cy="258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0.1004</cdr:x>
      <cdr:y>0.575</cdr:y>
    </cdr:from>
    <cdr:to>
      <cdr:x>0.27869</cdr:x>
      <cdr:y>0.68998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441006" y="1656184"/>
          <a:ext cx="783130" cy="3311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0.03473</cdr:x>
      <cdr:y>0.33768</cdr:y>
    </cdr:from>
    <cdr:to>
      <cdr:x>0.18577</cdr:x>
      <cdr:y>0.44038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152571" y="972620"/>
          <a:ext cx="663441" cy="2958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/>
        </a:p>
        <a:p xmlns:a="http://schemas.openxmlformats.org/drawingml/2006/main">
          <a:endParaRPr lang="fi-FI" sz="1100"/>
        </a:p>
      </cdr:txBody>
    </cdr:sp>
  </cdr:relSizeAnchor>
  <cdr:relSizeAnchor xmlns:cdr="http://schemas.openxmlformats.org/drawingml/2006/chartDrawing">
    <cdr:from>
      <cdr:x>0.35836</cdr:x>
      <cdr:y>0.68621</cdr:y>
    </cdr:from>
    <cdr:to>
      <cdr:x>0.53869</cdr:x>
      <cdr:y>0.75046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1574092" y="1976504"/>
          <a:ext cx="792097" cy="1850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0.6106</cdr:x>
      <cdr:y>0.33191</cdr:y>
    </cdr:from>
    <cdr:to>
      <cdr:x>0.98193</cdr:x>
      <cdr:y>0.43827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3979221" y="2008381"/>
          <a:ext cx="2419920" cy="6435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000"/>
        </a:p>
      </cdr:txBody>
    </cdr:sp>
  </cdr:relSizeAnchor>
  <cdr:relSizeAnchor xmlns:cdr="http://schemas.openxmlformats.org/drawingml/2006/chartDrawing">
    <cdr:from>
      <cdr:x>0.10852</cdr:x>
      <cdr:y>0.44931</cdr:y>
    </cdr:from>
    <cdr:to>
      <cdr:x>0.30748</cdr:x>
      <cdr:y>0.52319</cdr:y>
    </cdr:to>
    <cdr:sp macro="" textlink="">
      <cdr:nvSpPr>
        <cdr:cNvPr id="3" name="Tekstiruutu 2"/>
        <cdr:cNvSpPr txBox="1"/>
      </cdr:nvSpPr>
      <cdr:spPr>
        <a:xfrm xmlns:a="http://schemas.openxmlformats.org/drawingml/2006/main">
          <a:off x="432048" y="1313748"/>
          <a:ext cx="792088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0.34366</cdr:x>
      <cdr:y>0.72356</cdr:y>
    </cdr:from>
    <cdr:to>
      <cdr:x>0.72349</cdr:x>
      <cdr:y>0.79724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1368152" y="2115650"/>
          <a:ext cx="1512168" cy="215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0.24339</cdr:x>
      <cdr:y>0.5699</cdr:y>
    </cdr:from>
    <cdr:to>
      <cdr:x>0.35672</cdr:x>
      <cdr:y>0.66714</cdr:y>
    </cdr:to>
    <cdr:sp macro="" textlink="">
      <cdr:nvSpPr>
        <cdr:cNvPr id="6" name="Tekstiruutu 5">
          <a:extLst xmlns:a="http://schemas.openxmlformats.org/drawingml/2006/main">
            <a:ext uri="{FF2B5EF4-FFF2-40B4-BE49-F238E27FC236}">
              <a16:creationId xmlns:a16="http://schemas.microsoft.com/office/drawing/2014/main" id="{788DD996-0B2E-1445-81DC-3211834C7120}"/>
            </a:ext>
          </a:extLst>
        </cdr:cNvPr>
        <cdr:cNvSpPr txBox="1"/>
      </cdr:nvSpPr>
      <cdr:spPr>
        <a:xfrm xmlns:a="http://schemas.openxmlformats.org/drawingml/2006/main">
          <a:off x="1516452" y="3448436"/>
          <a:ext cx="706121" cy="588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000" dirty="0"/>
            <a:t>(95,8 %)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0.53899</cdr:x>
      <cdr:y>0.1212</cdr:y>
    </cdr:from>
    <cdr:to>
      <cdr:x>0.6331</cdr:x>
      <cdr:y>0.17806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3212B313-4CBB-2E95-05BD-0D5B83CF740B}"/>
            </a:ext>
          </a:extLst>
        </cdr:cNvPr>
        <cdr:cNvSpPr txBox="1"/>
      </cdr:nvSpPr>
      <cdr:spPr>
        <a:xfrm xmlns:a="http://schemas.openxmlformats.org/drawingml/2006/main">
          <a:off x="2493410" y="590386"/>
          <a:ext cx="435362" cy="2769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830" dirty="0"/>
            <a:t>(94,3 %))</a:t>
          </a:r>
        </a:p>
      </cdr:txBody>
    </cdr:sp>
  </cdr:relSizeAnchor>
  <cdr:relSizeAnchor xmlns:cdr="http://schemas.openxmlformats.org/drawingml/2006/chartDrawing">
    <cdr:from>
      <cdr:x>0.85751</cdr:x>
      <cdr:y>0.07563</cdr:y>
    </cdr:from>
    <cdr:to>
      <cdr:x>1</cdr:x>
      <cdr:y>0.19568</cdr:y>
    </cdr:to>
    <cdr:sp macro="" textlink="">
      <cdr:nvSpPr>
        <cdr:cNvPr id="3" name="Tekstiruutu 2">
          <a:extLst xmlns:a="http://schemas.openxmlformats.org/drawingml/2006/main">
            <a:ext uri="{FF2B5EF4-FFF2-40B4-BE49-F238E27FC236}">
              <a16:creationId xmlns:a16="http://schemas.microsoft.com/office/drawing/2014/main" id="{85A09F16-667F-0CC6-AC8F-602E510E2699}"/>
            </a:ext>
          </a:extLst>
        </cdr:cNvPr>
        <cdr:cNvSpPr txBox="1"/>
      </cdr:nvSpPr>
      <cdr:spPr>
        <a:xfrm xmlns:a="http://schemas.openxmlformats.org/drawingml/2006/main">
          <a:off x="3966928" y="368428"/>
          <a:ext cx="659173" cy="58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900" dirty="0"/>
            <a:t>(96,7 %)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73171-F175-3E4D-B1F7-ECC9481A89B7}" type="datetimeFigureOut">
              <a:rPr lang="fi-FI" smtClean="0"/>
              <a:t>9.6.2025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29580-E9EF-D04E-A594-9DDE31241E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262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Suomen Hiihtokeskusyhdistys ry 2025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915" y="4423886"/>
            <a:ext cx="685800" cy="617220"/>
          </a:xfrm>
          <a:prstGeom prst="rect">
            <a:avLst/>
          </a:prstGeom>
        </p:spPr>
      </p:pic>
      <p:pic>
        <p:nvPicPr>
          <p:cNvPr id="8" name="Kuva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230000"/>
            <a:ext cx="1904028" cy="542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985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303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62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6371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Suomen Hiihtokeskusyhdistys ry 2025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915" y="4423886"/>
            <a:ext cx="685800" cy="617220"/>
          </a:xfrm>
          <a:prstGeom prst="rect">
            <a:avLst/>
          </a:prstGeom>
        </p:spPr>
      </p:pic>
      <p:pic>
        <p:nvPicPr>
          <p:cNvPr id="8" name="Kuva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230000"/>
            <a:ext cx="1904028" cy="542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680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1208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7068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0318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23722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407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54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790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966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1703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321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79923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237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097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786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9801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6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35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850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Suomen Hiihtokeskusyhdistys ry 2025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92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746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© Suomen Hiihtokeskusyhdistys ry 2025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DE585-D067-454E-BE87-CFB50CFBC1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45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656180" y="1708805"/>
            <a:ext cx="561159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300" dirty="0"/>
              <a:t>Rinnetapaturmat 2024–2025</a:t>
            </a:r>
          </a:p>
        </p:txBody>
      </p:sp>
      <p:sp>
        <p:nvSpPr>
          <p:cNvPr id="3" name="Suorakulmio 2"/>
          <p:cNvSpPr/>
          <p:nvPr/>
        </p:nvSpPr>
        <p:spPr>
          <a:xfrm>
            <a:off x="1656180" y="3064132"/>
            <a:ext cx="222316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100" dirty="0"/>
              <a:t>20.5.2025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901E04-CCE5-7FB1-3737-64199BCB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18928" y="4832811"/>
            <a:ext cx="3086100" cy="273844"/>
          </a:xfrm>
        </p:spPr>
        <p:txBody>
          <a:bodyPr/>
          <a:lstStyle/>
          <a:p>
            <a:r>
              <a:rPr lang="en-US" dirty="0"/>
              <a:t>© </a:t>
            </a:r>
            <a:r>
              <a:rPr lang="en-US" dirty="0" err="1"/>
              <a:t>Suomen</a:t>
            </a:r>
            <a:r>
              <a:rPr lang="en-US" dirty="0"/>
              <a:t> </a:t>
            </a:r>
            <a:r>
              <a:rPr lang="en-US" dirty="0" err="1"/>
              <a:t>Hiihtokeskusyhdistys</a:t>
            </a:r>
            <a:r>
              <a:rPr lang="en-US" dirty="0"/>
              <a:t> </a:t>
            </a:r>
            <a:r>
              <a:rPr lang="en-US" dirty="0" err="1"/>
              <a:t>ry</a:t>
            </a:r>
            <a:r>
              <a:rPr lang="en-US" dirty="0"/>
              <a:t> 2025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8562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44366" y="870439"/>
            <a:ext cx="8511098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buFont typeface="Arial"/>
              <a:buChar char="•"/>
            </a:pPr>
            <a:r>
              <a:rPr lang="fi-FI" sz="1500" dirty="0"/>
              <a:t>Kaudella 2024–25 tapahtui 11,42 tapaturmaa 10 000 hiihtopäivää kohden.</a:t>
            </a:r>
          </a:p>
          <a:p>
            <a:pPr marL="257175" indent="-257175">
              <a:buFont typeface="Arial"/>
              <a:buChar char="•"/>
            </a:pPr>
            <a:endParaRPr lang="fi-FI" sz="1500" dirty="0"/>
          </a:p>
          <a:p>
            <a:pPr marL="257175" indent="-257175">
              <a:buFont typeface="Arial"/>
              <a:buChar char="•"/>
            </a:pPr>
            <a:r>
              <a:rPr lang="fi-FI" sz="1500" dirty="0"/>
              <a:t>Otanta tutkimuksessa oli 45 hiihtokeskusta, jotka kattavat 97,23 % koko toimialan hiihtopäivistä.</a:t>
            </a:r>
          </a:p>
          <a:p>
            <a:pPr marL="257175" indent="-257175">
              <a:buFont typeface="Arial"/>
              <a:buChar char="•"/>
            </a:pPr>
            <a:endParaRPr lang="fi-FI" sz="1500" dirty="0"/>
          </a:p>
          <a:p>
            <a:pPr marL="257175" indent="-257175">
              <a:buFont typeface="Arial"/>
              <a:buChar char="•"/>
            </a:pPr>
            <a:r>
              <a:rPr lang="fi-FI" sz="1500" dirty="0"/>
              <a:t>Vertailun vuoksi: </a:t>
            </a:r>
          </a:p>
          <a:p>
            <a:pPr marL="942975" lvl="2" indent="-257175">
              <a:buFont typeface="Wingdings" pitchFamily="2" charset="77"/>
              <a:buChar char="ü"/>
            </a:pPr>
            <a:r>
              <a:rPr lang="fi-FI" sz="1500" dirty="0"/>
              <a:t>Kaudella 2023–24 tapahtui 10,85 tapaturmaa 10 000 hiihtopäivää kohden, otanta tutkimuksessa oli 39 hiihtokeskusta, jotka kattavat 95,3 % koko toimialan hiihtopäivistä.</a:t>
            </a:r>
          </a:p>
          <a:p>
            <a:pPr marL="942975" lvl="2" indent="-257175">
              <a:buFont typeface="Wingdings" pitchFamily="2" charset="77"/>
              <a:buChar char="ü"/>
            </a:pPr>
            <a:r>
              <a:rPr lang="fi-FI" sz="1500" dirty="0"/>
              <a:t>Kaudella 2022–23 tapahtui 9,5</a:t>
            </a:r>
            <a:r>
              <a:rPr lang="fi-FI" sz="1500" dirty="0">
                <a:solidFill>
                  <a:srgbClr val="FF0000"/>
                </a:solidFill>
              </a:rPr>
              <a:t> </a:t>
            </a:r>
            <a:r>
              <a:rPr lang="fi-FI" sz="1500" dirty="0"/>
              <a:t>tapaturmaa 10 000 hiihtopäivää kohden, otanta tutkimuksessa oli 32 hiihtokeskusta, jotka kattavat 92 % koko toimialan hiihtopäivistä.</a:t>
            </a:r>
          </a:p>
          <a:p>
            <a:pPr marL="942975" lvl="2" indent="-257175">
              <a:buFont typeface="Wingdings" pitchFamily="2" charset="2"/>
              <a:buChar char="ü"/>
            </a:pPr>
            <a:r>
              <a:rPr lang="fi-FI" sz="1500" dirty="0"/>
              <a:t>Kaudella 2021–22 tapahtui 10,1 tapaturmaa 10 000 hiihtopäivää kohden, otanta 31 hiihtokeskusta, jotka kattavat 92,6 % koko toimialan hiihtopäivistä.</a:t>
            </a:r>
          </a:p>
          <a:p>
            <a:pPr marL="942975" lvl="2" indent="-257175">
              <a:buFont typeface="Wingdings" pitchFamily="2" charset="2"/>
              <a:buChar char="ü"/>
            </a:pPr>
            <a:r>
              <a:rPr lang="fi-FI" sz="1500" dirty="0"/>
              <a:t>Kaudella 2020–21 tapahtui 11,2 tapaturmaa 10 000 hiihtopäivää kohden, otanta 45, jotka kattoivat 96 % koko toimialan hiihtopäivistä </a:t>
            </a:r>
          </a:p>
          <a:p>
            <a:pPr marL="942975" lvl="2" indent="-257175">
              <a:buFont typeface="Wingdings" pitchFamily="2" charset="2"/>
              <a:buChar char="ü"/>
            </a:pPr>
            <a:r>
              <a:rPr lang="fi-FI" sz="1500" dirty="0"/>
              <a:t>kaudella 2019–20 tapahtui 9 tapaturmaa 10 000 hiihtopäivää kohden, otanta 31 keskusta, jotka kattoivat</a:t>
            </a:r>
            <a:r>
              <a:rPr lang="fi-FI" sz="1500" dirty="0">
                <a:solidFill>
                  <a:srgbClr val="FF0000"/>
                </a:solidFill>
              </a:rPr>
              <a:t> </a:t>
            </a:r>
            <a:r>
              <a:rPr lang="fi-FI" sz="1500" dirty="0"/>
              <a:t>91 % koko toimialan hiihtopäivistä</a:t>
            </a:r>
          </a:p>
        </p:txBody>
      </p:sp>
      <p:sp>
        <p:nvSpPr>
          <p:cNvPr id="3" name="Suorakulmio 2"/>
          <p:cNvSpPr/>
          <p:nvPr/>
        </p:nvSpPr>
        <p:spPr>
          <a:xfrm>
            <a:off x="2874369" y="385690"/>
            <a:ext cx="263398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700" b="1" dirty="0"/>
              <a:t>Tiivistelmä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D61B3E-5DA5-9437-B0BE-3A4DCD637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Suomen Hiihtokeskusyhdistys ry 2025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9300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6138429"/>
              </p:ext>
            </p:extLst>
          </p:nvPr>
        </p:nvGraphicFramePr>
        <p:xfrm>
          <a:off x="4607371" y="891835"/>
          <a:ext cx="3782540" cy="3564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3AEEF872-A1AE-BA45-98C2-0E536D415D41}"/>
              </a:ext>
            </a:extLst>
          </p:cNvPr>
          <p:cNvSpPr txBox="1"/>
          <p:nvPr/>
        </p:nvSpPr>
        <p:spPr>
          <a:xfrm>
            <a:off x="7230905" y="1704734"/>
            <a:ext cx="6319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(18,8 %)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CE610AF-161D-B147-9E8B-0699185C3886}"/>
              </a:ext>
            </a:extLst>
          </p:cNvPr>
          <p:cNvSpPr txBox="1"/>
          <p:nvPr/>
        </p:nvSpPr>
        <p:spPr>
          <a:xfrm>
            <a:off x="7231421" y="3564449"/>
            <a:ext cx="6319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(26,7 %)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FFC6F2B-0BAF-6A41-93CA-0FEB308EEE6C}"/>
              </a:ext>
            </a:extLst>
          </p:cNvPr>
          <p:cNvSpPr txBox="1"/>
          <p:nvPr/>
        </p:nvSpPr>
        <p:spPr>
          <a:xfrm>
            <a:off x="5476386" y="3785944"/>
            <a:ext cx="6319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(19,4 %)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32E684F-F4C6-0848-8EC1-37B9A57A4994}"/>
              </a:ext>
            </a:extLst>
          </p:cNvPr>
          <p:cNvSpPr txBox="1"/>
          <p:nvPr/>
        </p:nvSpPr>
        <p:spPr>
          <a:xfrm>
            <a:off x="4920705" y="2393652"/>
            <a:ext cx="6319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(25,9 %)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807271CE-84F0-3745-9192-5AB6CC20B34F}"/>
              </a:ext>
            </a:extLst>
          </p:cNvPr>
          <p:cNvSpPr txBox="1"/>
          <p:nvPr/>
        </p:nvSpPr>
        <p:spPr>
          <a:xfrm>
            <a:off x="6744269" y="1240577"/>
            <a:ext cx="5629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(1,9 %)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2AD9D69-65BD-BB46-A6CB-B266DDFE7EC5}"/>
              </a:ext>
            </a:extLst>
          </p:cNvPr>
          <p:cNvSpPr txBox="1"/>
          <p:nvPr/>
        </p:nvSpPr>
        <p:spPr>
          <a:xfrm>
            <a:off x="5785133" y="1357556"/>
            <a:ext cx="5629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(7,4 %)</a:t>
            </a:r>
          </a:p>
        </p:txBody>
      </p:sp>
      <p:graphicFrame>
        <p:nvGraphicFramePr>
          <p:cNvPr id="13" name="Sisällön paikkamerkki 5">
            <a:extLst>
              <a:ext uri="{FF2B5EF4-FFF2-40B4-BE49-F238E27FC236}">
                <a16:creationId xmlns:a16="http://schemas.microsoft.com/office/drawing/2014/main" id="{A8CCFAAD-97DF-6545-89B3-C3C3A358F4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157264"/>
              </p:ext>
            </p:extLst>
          </p:nvPr>
        </p:nvGraphicFramePr>
        <p:xfrm>
          <a:off x="595483" y="1039416"/>
          <a:ext cx="3782540" cy="3416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kstiruutu 13">
            <a:extLst>
              <a:ext uri="{FF2B5EF4-FFF2-40B4-BE49-F238E27FC236}">
                <a16:creationId xmlns:a16="http://schemas.microsoft.com/office/drawing/2014/main" id="{CB07D8A4-17CD-584B-A472-8BE738244148}"/>
              </a:ext>
            </a:extLst>
          </p:cNvPr>
          <p:cNvSpPr txBox="1"/>
          <p:nvPr/>
        </p:nvSpPr>
        <p:spPr>
          <a:xfrm>
            <a:off x="1538120" y="2855280"/>
            <a:ext cx="6319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50" dirty="0"/>
              <a:t>(</a:t>
            </a:r>
            <a:r>
              <a:rPr lang="fi-FI" sz="1000" dirty="0"/>
              <a:t>44,1</a:t>
            </a:r>
            <a:r>
              <a:rPr lang="fi-FI" sz="1050" dirty="0"/>
              <a:t> %)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30F3A5FF-F7AC-0A4B-A854-29A79EB55366}"/>
              </a:ext>
            </a:extLst>
          </p:cNvPr>
          <p:cNvSpPr txBox="1"/>
          <p:nvPr/>
        </p:nvSpPr>
        <p:spPr>
          <a:xfrm>
            <a:off x="2860619" y="3011202"/>
            <a:ext cx="6319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(54,5 %)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5CF3F05-4212-94E0-96F9-3F33F95BA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Suomen Hiihtokeskusyhdistys ry 2025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61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7034382"/>
              </p:ext>
            </p:extLst>
          </p:nvPr>
        </p:nvGraphicFramePr>
        <p:xfrm>
          <a:off x="2576265" y="1139679"/>
          <a:ext cx="3834426" cy="3368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091D4CAD-97F5-C94B-8CA9-CE81FF45D041}"/>
              </a:ext>
            </a:extLst>
          </p:cNvPr>
          <p:cNvSpPr txBox="1"/>
          <p:nvPr/>
        </p:nvSpPr>
        <p:spPr>
          <a:xfrm>
            <a:off x="335862" y="4406417"/>
            <a:ext cx="488102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dirty="0"/>
              <a:t>Laskettelututkimus 2023 (2018): </a:t>
            </a:r>
          </a:p>
          <a:p>
            <a:r>
              <a:rPr lang="fi-FI" sz="1050" dirty="0"/>
              <a:t>Laskettelijoita 65 %  (67 %)</a:t>
            </a:r>
          </a:p>
          <a:p>
            <a:r>
              <a:rPr lang="fi-FI" sz="1050" dirty="0"/>
              <a:t>Lautailijoita 35 %  (30 %)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EE1C40F-5833-2942-AF5D-FBF8E48DCE9E}"/>
              </a:ext>
            </a:extLst>
          </p:cNvPr>
          <p:cNvSpPr txBox="1">
            <a:spLocks/>
          </p:cNvSpPr>
          <p:nvPr/>
        </p:nvSpPr>
        <p:spPr bwMode="auto">
          <a:xfrm>
            <a:off x="3662931" y="654875"/>
            <a:ext cx="1357403" cy="5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620" b="1"/>
              <a:t>Välineet</a:t>
            </a:r>
          </a:p>
        </p:txBody>
      </p:sp>
      <p:pic>
        <p:nvPicPr>
          <p:cNvPr id="2" name="Kuva 1" descr="Lumilauta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73" y="822964"/>
            <a:ext cx="1572944" cy="3266738"/>
          </a:xfrm>
          <a:prstGeom prst="rect">
            <a:avLst/>
          </a:prstGeom>
        </p:spPr>
      </p:pic>
      <p:pic>
        <p:nvPicPr>
          <p:cNvPr id="3" name="Kuva 2" descr="Suksi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691" y="828516"/>
            <a:ext cx="1817664" cy="3486467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E6EECD88-4690-8C4D-A71A-4BAAEDAD1F40}"/>
              </a:ext>
            </a:extLst>
          </p:cNvPr>
          <p:cNvSpPr txBox="1"/>
          <p:nvPr/>
        </p:nvSpPr>
        <p:spPr>
          <a:xfrm>
            <a:off x="4924021" y="3325091"/>
            <a:ext cx="6319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(68,9 %)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606F8DC0-294C-E144-8884-37355EE4E238}"/>
              </a:ext>
            </a:extLst>
          </p:cNvPr>
          <p:cNvSpPr txBox="1"/>
          <p:nvPr/>
        </p:nvSpPr>
        <p:spPr>
          <a:xfrm>
            <a:off x="3305225" y="2456333"/>
            <a:ext cx="6319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(27,5 %)</a:t>
            </a:r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C265AC9-7275-1BF2-80DA-E690F2F28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Suomen Hiihtokeskusyhdistys ry 2025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067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7490606"/>
              </p:ext>
            </p:extLst>
          </p:nvPr>
        </p:nvGraphicFramePr>
        <p:xfrm>
          <a:off x="166797" y="998267"/>
          <a:ext cx="4925772" cy="3087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kstiruutu 9">
            <a:extLst>
              <a:ext uri="{FF2B5EF4-FFF2-40B4-BE49-F238E27FC236}">
                <a16:creationId xmlns:a16="http://schemas.microsoft.com/office/drawing/2014/main" id="{8B84D74C-67B0-7A42-B260-C575C3406469}"/>
              </a:ext>
            </a:extLst>
          </p:cNvPr>
          <p:cNvSpPr txBox="1"/>
          <p:nvPr/>
        </p:nvSpPr>
        <p:spPr>
          <a:xfrm>
            <a:off x="713360" y="4089257"/>
            <a:ext cx="1998222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25" dirty="0"/>
              <a:t>Kaudella 2023-2024</a:t>
            </a:r>
          </a:p>
          <a:p>
            <a:r>
              <a:rPr lang="fi-FI" sz="825" dirty="0"/>
              <a:t>Merkitty rinne 71,4 %</a:t>
            </a:r>
          </a:p>
          <a:p>
            <a:r>
              <a:rPr lang="fi-FI" sz="825" dirty="0" err="1"/>
              <a:t>Snowpark</a:t>
            </a:r>
            <a:r>
              <a:rPr lang="fi-FI" sz="825" dirty="0"/>
              <a:t> 14,1 %</a:t>
            </a:r>
          </a:p>
          <a:p>
            <a:r>
              <a:rPr lang="fi-FI" sz="825" dirty="0"/>
              <a:t>Hissi 6,7 %</a:t>
            </a:r>
          </a:p>
          <a:p>
            <a:r>
              <a:rPr lang="fi-FI" sz="825" dirty="0"/>
              <a:t>Muu 2,6  %</a:t>
            </a:r>
          </a:p>
          <a:p>
            <a:r>
              <a:rPr lang="fi-FI" sz="825" dirty="0"/>
              <a:t>Rinteen ulkopuolella 5,2 %</a:t>
            </a:r>
          </a:p>
        </p:txBody>
      </p:sp>
      <p:graphicFrame>
        <p:nvGraphicFramePr>
          <p:cNvPr id="11" name="Kaavio 10">
            <a:extLst>
              <a:ext uri="{FF2B5EF4-FFF2-40B4-BE49-F238E27FC236}">
                <a16:creationId xmlns:a16="http://schemas.microsoft.com/office/drawing/2014/main" id="{76A8187A-7D86-0041-BEC4-338500F364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4285435"/>
              </p:ext>
            </p:extLst>
          </p:nvPr>
        </p:nvGraphicFramePr>
        <p:xfrm>
          <a:off x="4572000" y="909064"/>
          <a:ext cx="4161750" cy="3325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uorakulmio 11">
            <a:extLst>
              <a:ext uri="{FF2B5EF4-FFF2-40B4-BE49-F238E27FC236}">
                <a16:creationId xmlns:a16="http://schemas.microsoft.com/office/drawing/2014/main" id="{D3B1C1B4-CF47-7645-A62D-E6CF62A3105C}"/>
              </a:ext>
            </a:extLst>
          </p:cNvPr>
          <p:cNvSpPr/>
          <p:nvPr/>
        </p:nvSpPr>
        <p:spPr>
          <a:xfrm>
            <a:off x="6049390" y="4140445"/>
            <a:ext cx="4572000" cy="85408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825" dirty="0"/>
              <a:t>Kaudella 2023–2024:</a:t>
            </a:r>
          </a:p>
          <a:p>
            <a:r>
              <a:rPr lang="fi-FI" sz="825" dirty="0"/>
              <a:t>Kaatui itse 87 %</a:t>
            </a:r>
          </a:p>
          <a:p>
            <a:r>
              <a:rPr lang="fi-FI" sz="825" dirty="0"/>
              <a:t>Muu 5,8 %</a:t>
            </a:r>
          </a:p>
          <a:p>
            <a:r>
              <a:rPr lang="fi-FI" sz="825" dirty="0"/>
              <a:t>Ajettu päälle 3 %</a:t>
            </a:r>
          </a:p>
          <a:p>
            <a:r>
              <a:rPr lang="fi-FI" sz="825" dirty="0"/>
              <a:t>Törmäsi kiinteään esteeseen 3  %</a:t>
            </a:r>
          </a:p>
          <a:p>
            <a:r>
              <a:rPr lang="fi-FI" sz="825" dirty="0"/>
              <a:t>Ajanut toisen päälle 1,2 %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7F04ACBE-F375-A74E-8F63-6DE3805F481D}"/>
              </a:ext>
            </a:extLst>
          </p:cNvPr>
          <p:cNvSpPr txBox="1"/>
          <p:nvPr/>
        </p:nvSpPr>
        <p:spPr>
          <a:xfrm>
            <a:off x="5459030" y="1617752"/>
            <a:ext cx="48603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50" b="1" dirty="0"/>
              <a:t>1,3 %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C33F123-A813-1919-B100-56BF86E75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Suomen Hiihtokeskusyhdistys ry 2025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4457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C0658A61-DDBB-D046-B9DF-F548F5AAB479}"/>
              </a:ext>
            </a:extLst>
          </p:cNvPr>
          <p:cNvSpPr txBox="1">
            <a:spLocks/>
          </p:cNvSpPr>
          <p:nvPr/>
        </p:nvSpPr>
        <p:spPr>
          <a:xfrm>
            <a:off x="342900" y="1200151"/>
            <a:ext cx="3028950" cy="331589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1620" b="1"/>
          </a:p>
        </p:txBody>
      </p:sp>
      <p:graphicFrame>
        <p:nvGraphicFramePr>
          <p:cNvPr id="6" name="Sisällön paikkamerkki 6">
            <a:extLst>
              <a:ext uri="{FF2B5EF4-FFF2-40B4-BE49-F238E27FC236}">
                <a16:creationId xmlns:a16="http://schemas.microsoft.com/office/drawing/2014/main" id="{6358FB4E-DE27-E44B-B781-0EB4F7A1CA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5952805"/>
              </p:ext>
            </p:extLst>
          </p:nvPr>
        </p:nvGraphicFramePr>
        <p:xfrm>
          <a:off x="4459985" y="588978"/>
          <a:ext cx="4672993" cy="4538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uorakulmio 1"/>
          <p:cNvSpPr/>
          <p:nvPr/>
        </p:nvSpPr>
        <p:spPr>
          <a:xfrm>
            <a:off x="3304797" y="1034201"/>
            <a:ext cx="25489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800" b="1" dirty="0"/>
              <a:t>Turvavarusteen käyttö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4C8ED51C-1EDF-D049-B307-198329CE744A}"/>
              </a:ext>
            </a:extLst>
          </p:cNvPr>
          <p:cNvSpPr txBox="1"/>
          <p:nvPr/>
        </p:nvSpPr>
        <p:spPr>
          <a:xfrm>
            <a:off x="6075143" y="1265033"/>
            <a:ext cx="5629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(6,9 %)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9B2B6F87-FD1C-E046-A865-17AA0F357D73}"/>
              </a:ext>
            </a:extLst>
          </p:cNvPr>
          <p:cNvSpPr txBox="1"/>
          <p:nvPr/>
        </p:nvSpPr>
        <p:spPr>
          <a:xfrm>
            <a:off x="7272046" y="1710842"/>
            <a:ext cx="5629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(0,4 %)</a:t>
            </a:r>
          </a:p>
        </p:txBody>
      </p:sp>
      <p:graphicFrame>
        <p:nvGraphicFramePr>
          <p:cNvPr id="11" name="Kaavio 10">
            <a:extLst>
              <a:ext uri="{FF2B5EF4-FFF2-40B4-BE49-F238E27FC236}">
                <a16:creationId xmlns:a16="http://schemas.microsoft.com/office/drawing/2014/main" id="{C578CBC0-3F76-1F4E-A6D8-F1751E4A63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280503"/>
              </p:ext>
            </p:extLst>
          </p:nvPr>
        </p:nvGraphicFramePr>
        <p:xfrm>
          <a:off x="531198" y="1720426"/>
          <a:ext cx="3421677" cy="259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kstiruutu 11">
            <a:extLst>
              <a:ext uri="{FF2B5EF4-FFF2-40B4-BE49-F238E27FC236}">
                <a16:creationId xmlns:a16="http://schemas.microsoft.com/office/drawing/2014/main" id="{945A1D48-5EF8-7640-80B6-D5BFE74C1E06}"/>
              </a:ext>
            </a:extLst>
          </p:cNvPr>
          <p:cNvSpPr txBox="1"/>
          <p:nvPr/>
        </p:nvSpPr>
        <p:spPr>
          <a:xfrm>
            <a:off x="2733555" y="1710843"/>
            <a:ext cx="4603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(4 %)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A5A2824E-E2E7-AA4A-8C9D-F5B1F4943454}"/>
              </a:ext>
            </a:extLst>
          </p:cNvPr>
          <p:cNvSpPr txBox="1"/>
          <p:nvPr/>
        </p:nvSpPr>
        <p:spPr>
          <a:xfrm>
            <a:off x="2699291" y="3616616"/>
            <a:ext cx="5293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dirty="0"/>
              <a:t>(96 %)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CB7D7AC-549B-9EB9-BE79-B9981F6AA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36224" y="4749238"/>
            <a:ext cx="3086100" cy="273844"/>
          </a:xfrm>
        </p:spPr>
        <p:txBody>
          <a:bodyPr/>
          <a:lstStyle/>
          <a:p>
            <a:r>
              <a:rPr lang="en-US" dirty="0"/>
              <a:t>© </a:t>
            </a:r>
            <a:r>
              <a:rPr lang="en-US" dirty="0" err="1"/>
              <a:t>Suomen</a:t>
            </a:r>
            <a:r>
              <a:rPr lang="en-US" dirty="0"/>
              <a:t> </a:t>
            </a:r>
            <a:r>
              <a:rPr lang="en-US" dirty="0" err="1"/>
              <a:t>Hiihtokeskusyhdistys</a:t>
            </a:r>
            <a:r>
              <a:rPr lang="en-US" dirty="0"/>
              <a:t> </a:t>
            </a:r>
            <a:r>
              <a:rPr lang="en-US" dirty="0" err="1"/>
              <a:t>ry</a:t>
            </a:r>
            <a:r>
              <a:rPr lang="en-US" dirty="0"/>
              <a:t> 2025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071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530332"/>
              </p:ext>
            </p:extLst>
          </p:nvPr>
        </p:nvGraphicFramePr>
        <p:xfrm>
          <a:off x="557212" y="947029"/>
          <a:ext cx="3469576" cy="3653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isällön paikkamerkki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9288491"/>
              </p:ext>
            </p:extLst>
          </p:nvPr>
        </p:nvGraphicFramePr>
        <p:xfrm>
          <a:off x="4572000" y="1024783"/>
          <a:ext cx="4014788" cy="3318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kstiruutu 10"/>
          <p:cNvSpPr txBox="1"/>
          <p:nvPr/>
        </p:nvSpPr>
        <p:spPr>
          <a:xfrm>
            <a:off x="388646" y="4577451"/>
            <a:ext cx="7896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Onnettomuuksissa olleista 96,9 % (96 %) miehistä ja 95,4 % (95,7 %) naisista käytti kypärää. Suluissa kausi 2023 – 2024.</a:t>
            </a:r>
          </a:p>
          <a:p>
            <a:endParaRPr lang="fi-FI" sz="1200" dirty="0"/>
          </a:p>
        </p:txBody>
      </p:sp>
      <p:sp>
        <p:nvSpPr>
          <p:cNvPr id="2" name="Suorakulmio 1"/>
          <p:cNvSpPr/>
          <p:nvPr/>
        </p:nvSpPr>
        <p:spPr>
          <a:xfrm>
            <a:off x="2713027" y="518237"/>
            <a:ext cx="3458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800" b="1"/>
              <a:t>Kypärän käyttö</a:t>
            </a:r>
            <a:r>
              <a:rPr lang="fi-FI" sz="1800" b="1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fi-FI" sz="1800" b="1"/>
              <a:t>tapaturmissa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46C6C474-D36D-A14B-9247-D0719343DD91}"/>
              </a:ext>
            </a:extLst>
          </p:cNvPr>
          <p:cNvSpPr txBox="1"/>
          <p:nvPr/>
        </p:nvSpPr>
        <p:spPr>
          <a:xfrm>
            <a:off x="1032844" y="1740391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(95,8 %)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BB973AD8-537B-114D-8E6E-EAE0B0CCD345}"/>
              </a:ext>
            </a:extLst>
          </p:cNvPr>
          <p:cNvSpPr txBox="1"/>
          <p:nvPr/>
        </p:nvSpPr>
        <p:spPr>
          <a:xfrm>
            <a:off x="1365523" y="1355666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(96,4 %)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63FF13A-449F-004D-A5F5-0890F3FA1073}"/>
              </a:ext>
            </a:extLst>
          </p:cNvPr>
          <p:cNvSpPr txBox="1"/>
          <p:nvPr/>
        </p:nvSpPr>
        <p:spPr>
          <a:xfrm>
            <a:off x="1634603" y="2635096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(85,7 %)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20E966C-B5C0-9048-8E53-B67022B3DAB4}"/>
              </a:ext>
            </a:extLst>
          </p:cNvPr>
          <p:cNvSpPr txBox="1"/>
          <p:nvPr/>
        </p:nvSpPr>
        <p:spPr>
          <a:xfrm>
            <a:off x="2005419" y="2384688"/>
            <a:ext cx="706914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25" dirty="0"/>
              <a:t>(93,3 %)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3578E0E4-6482-ED44-8BFE-67B29357FB61}"/>
              </a:ext>
            </a:extLst>
          </p:cNvPr>
          <p:cNvSpPr txBox="1"/>
          <p:nvPr/>
        </p:nvSpPr>
        <p:spPr>
          <a:xfrm>
            <a:off x="5124277" y="1734320"/>
            <a:ext cx="556563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(95,8  %)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C644E8DE-0251-034A-8081-7178166C7676}"/>
              </a:ext>
            </a:extLst>
          </p:cNvPr>
          <p:cNvSpPr txBox="1"/>
          <p:nvPr/>
        </p:nvSpPr>
        <p:spPr>
          <a:xfrm>
            <a:off x="5568235" y="2574446"/>
            <a:ext cx="968027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25" dirty="0"/>
              <a:t>(94,7  %)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E4D0CBDE-966E-6D42-9E2F-3A6AEABBCDCA}"/>
              </a:ext>
            </a:extLst>
          </p:cNvPr>
          <p:cNvSpPr txBox="1"/>
          <p:nvPr/>
        </p:nvSpPr>
        <p:spPr>
          <a:xfrm>
            <a:off x="6115050" y="1741440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(98,8 %)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775DCE70-38F5-214B-969F-23A24124FEC9}"/>
              </a:ext>
            </a:extLst>
          </p:cNvPr>
          <p:cNvSpPr txBox="1"/>
          <p:nvPr/>
        </p:nvSpPr>
        <p:spPr>
          <a:xfrm>
            <a:off x="6865369" y="1390532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(98,5 %)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D14E62CC-A1B0-9C44-90CD-48AFEE2CB7E3}"/>
              </a:ext>
            </a:extLst>
          </p:cNvPr>
          <p:cNvSpPr txBox="1"/>
          <p:nvPr/>
        </p:nvSpPr>
        <p:spPr>
          <a:xfrm>
            <a:off x="7040534" y="2105486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(94,9 %)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FA8F1D55-0050-A540-9DFB-F3B5EF414FBD}"/>
              </a:ext>
            </a:extLst>
          </p:cNvPr>
          <p:cNvSpPr txBox="1"/>
          <p:nvPr/>
        </p:nvSpPr>
        <p:spPr>
          <a:xfrm>
            <a:off x="7532496" y="2557813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(93,2 %)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FCDABA01-D59A-5F47-A628-F07EF832E72A}"/>
              </a:ext>
            </a:extLst>
          </p:cNvPr>
          <p:cNvSpPr txBox="1"/>
          <p:nvPr/>
        </p:nvSpPr>
        <p:spPr>
          <a:xfrm>
            <a:off x="8315157" y="2744478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(90,6 %)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77E457B-7398-378C-D6E9-FC78B940634A}"/>
              </a:ext>
            </a:extLst>
          </p:cNvPr>
          <p:cNvSpPr txBox="1"/>
          <p:nvPr/>
        </p:nvSpPr>
        <p:spPr>
          <a:xfrm>
            <a:off x="2658391" y="2525451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(91,9 %)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5C1A41B8-CBC1-5375-5222-58AB08453F7A}"/>
              </a:ext>
            </a:extLst>
          </p:cNvPr>
          <p:cNvSpPr txBox="1"/>
          <p:nvPr/>
        </p:nvSpPr>
        <p:spPr>
          <a:xfrm>
            <a:off x="2969260" y="1458458"/>
            <a:ext cx="453970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(88 %)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CC7920AC-7678-1284-1A86-77AF7B084D67}"/>
              </a:ext>
            </a:extLst>
          </p:cNvPr>
          <p:cNvSpPr txBox="1"/>
          <p:nvPr/>
        </p:nvSpPr>
        <p:spPr>
          <a:xfrm>
            <a:off x="3248289" y="925679"/>
            <a:ext cx="532518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25" dirty="0"/>
              <a:t>(96,8 %)</a:t>
            </a:r>
          </a:p>
        </p:txBody>
      </p:sp>
      <p:sp>
        <p:nvSpPr>
          <p:cNvPr id="21" name="Alatunnisteen paikkamerkki 20">
            <a:extLst>
              <a:ext uri="{FF2B5EF4-FFF2-40B4-BE49-F238E27FC236}">
                <a16:creationId xmlns:a16="http://schemas.microsoft.com/office/drawing/2014/main" id="{5E2B4A68-4DEE-7C09-2DE5-29C6B372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814067"/>
            <a:ext cx="3086100" cy="273844"/>
          </a:xfrm>
        </p:spPr>
        <p:txBody>
          <a:bodyPr/>
          <a:lstStyle/>
          <a:p>
            <a:r>
              <a:rPr lang="en-US" dirty="0"/>
              <a:t>© </a:t>
            </a:r>
            <a:r>
              <a:rPr lang="en-US" dirty="0" err="1"/>
              <a:t>Suomen</a:t>
            </a:r>
            <a:r>
              <a:rPr lang="en-US" dirty="0"/>
              <a:t> </a:t>
            </a:r>
            <a:r>
              <a:rPr lang="en-US" dirty="0" err="1"/>
              <a:t>Hiihtokeskusyhdistys</a:t>
            </a:r>
            <a:r>
              <a:rPr lang="en-US" dirty="0"/>
              <a:t> </a:t>
            </a:r>
            <a:r>
              <a:rPr lang="en-US" dirty="0" err="1"/>
              <a:t>ry</a:t>
            </a:r>
            <a:r>
              <a:rPr lang="en-US" dirty="0"/>
              <a:t> 2025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7716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C0658A61-DDBB-D046-B9DF-F548F5AAB479}"/>
              </a:ext>
            </a:extLst>
          </p:cNvPr>
          <p:cNvSpPr txBox="1">
            <a:spLocks/>
          </p:cNvSpPr>
          <p:nvPr/>
        </p:nvSpPr>
        <p:spPr>
          <a:xfrm>
            <a:off x="958049" y="1458136"/>
            <a:ext cx="3028950" cy="331589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1620" b="1"/>
          </a:p>
        </p:txBody>
      </p:sp>
      <p:pic>
        <p:nvPicPr>
          <p:cNvPr id="3" name="Sisällön paikkamerkki 14">
            <a:extLst>
              <a:ext uri="{FF2B5EF4-FFF2-40B4-BE49-F238E27FC236}">
                <a16:creationId xmlns:a16="http://schemas.microsoft.com/office/drawing/2014/main" id="{68FA59D9-8589-C846-A09D-70EE9C291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308" y="1147430"/>
            <a:ext cx="3069996" cy="3534869"/>
          </a:xfrm>
          <a:prstGeom prst="rect">
            <a:avLst/>
          </a:prstGeom>
        </p:spPr>
      </p:pic>
      <p:sp>
        <p:nvSpPr>
          <p:cNvPr id="6" name="Tekstikehys 6"/>
          <p:cNvSpPr txBox="1"/>
          <p:nvPr/>
        </p:nvSpPr>
        <p:spPr>
          <a:xfrm>
            <a:off x="4956494" y="3128095"/>
            <a:ext cx="150665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Polvi 36,8 % </a:t>
            </a:r>
            <a:r>
              <a:rPr lang="fi-FI" sz="1050" dirty="0"/>
              <a:t>(32,7 %)</a:t>
            </a:r>
          </a:p>
        </p:txBody>
      </p:sp>
      <p:sp>
        <p:nvSpPr>
          <p:cNvPr id="7" name="Tekstikehys 7"/>
          <p:cNvSpPr txBox="1"/>
          <p:nvPr/>
        </p:nvSpPr>
        <p:spPr>
          <a:xfrm>
            <a:off x="5200592" y="1257909"/>
            <a:ext cx="16648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Pää 17,95 % </a:t>
            </a:r>
            <a:r>
              <a:rPr lang="fi-FI" sz="1050" dirty="0"/>
              <a:t>(11 %)</a:t>
            </a:r>
          </a:p>
        </p:txBody>
      </p:sp>
      <p:sp>
        <p:nvSpPr>
          <p:cNvPr id="8" name="Tekstikehys 8"/>
          <p:cNvSpPr txBox="1"/>
          <p:nvPr/>
        </p:nvSpPr>
        <p:spPr>
          <a:xfrm>
            <a:off x="5270143" y="1713560"/>
            <a:ext cx="18995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Olkapää 12,4 % </a:t>
            </a:r>
            <a:r>
              <a:rPr lang="fi-FI" sz="1050" dirty="0"/>
              <a:t>(10,6 %)</a:t>
            </a:r>
          </a:p>
        </p:txBody>
      </p:sp>
      <p:sp>
        <p:nvSpPr>
          <p:cNvPr id="9" name="Tekstikehys 9"/>
          <p:cNvSpPr txBox="1"/>
          <p:nvPr/>
        </p:nvSpPr>
        <p:spPr>
          <a:xfrm>
            <a:off x="2336435" y="1697446"/>
            <a:ext cx="14486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Selkä 5 %  </a:t>
            </a:r>
            <a:r>
              <a:rPr lang="fi-FI" sz="1050" dirty="0"/>
              <a:t>(4,7 %)</a:t>
            </a:r>
          </a:p>
        </p:txBody>
      </p:sp>
      <p:sp>
        <p:nvSpPr>
          <p:cNvPr id="10" name="Tekstikehys 10"/>
          <p:cNvSpPr txBox="1"/>
          <p:nvPr/>
        </p:nvSpPr>
        <p:spPr>
          <a:xfrm>
            <a:off x="4754917" y="3632424"/>
            <a:ext cx="15212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Sääri 6,6 % </a:t>
            </a:r>
            <a:r>
              <a:rPr lang="fi-FI" sz="1050" dirty="0"/>
              <a:t>(6,7 %)</a:t>
            </a:r>
          </a:p>
        </p:txBody>
      </p:sp>
      <p:sp>
        <p:nvSpPr>
          <p:cNvPr id="11" name="Tekstikehys 11"/>
          <p:cNvSpPr txBox="1"/>
          <p:nvPr/>
        </p:nvSpPr>
        <p:spPr>
          <a:xfrm>
            <a:off x="1342588" y="3591322"/>
            <a:ext cx="158999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Nilkka 5,2 % </a:t>
            </a:r>
            <a:r>
              <a:rPr lang="fi-FI" sz="1050" dirty="0"/>
              <a:t>(4,4 %)</a:t>
            </a:r>
          </a:p>
        </p:txBody>
      </p:sp>
      <p:sp>
        <p:nvSpPr>
          <p:cNvPr id="12" name="Tekstikehys 12"/>
          <p:cNvSpPr txBox="1"/>
          <p:nvPr/>
        </p:nvSpPr>
        <p:spPr>
          <a:xfrm>
            <a:off x="1880755" y="2563485"/>
            <a:ext cx="17464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Lantio 1,9 % </a:t>
            </a:r>
            <a:r>
              <a:rPr lang="fi-FI" sz="1050" dirty="0"/>
              <a:t>(1,4 %)</a:t>
            </a:r>
          </a:p>
        </p:txBody>
      </p:sp>
      <p:sp>
        <p:nvSpPr>
          <p:cNvPr id="13" name="Tekstikehys 13"/>
          <p:cNvSpPr txBox="1"/>
          <p:nvPr/>
        </p:nvSpPr>
        <p:spPr>
          <a:xfrm>
            <a:off x="1422217" y="2977582"/>
            <a:ext cx="14486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Reisi 2,9 % </a:t>
            </a:r>
            <a:r>
              <a:rPr lang="fi-FI" sz="1050" dirty="0"/>
              <a:t>(2 %)</a:t>
            </a:r>
          </a:p>
        </p:txBody>
      </p:sp>
      <p:sp>
        <p:nvSpPr>
          <p:cNvPr id="14" name="Tekstikehys 15"/>
          <p:cNvSpPr txBox="1"/>
          <p:nvPr/>
        </p:nvSpPr>
        <p:spPr>
          <a:xfrm>
            <a:off x="2552597" y="1180132"/>
            <a:ext cx="19589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Kaularanka 0,4 % </a:t>
            </a:r>
            <a:r>
              <a:rPr lang="fi-FI" sz="1050" dirty="0"/>
              <a:t>(0,4 %)</a:t>
            </a:r>
          </a:p>
        </p:txBody>
      </p:sp>
      <p:sp>
        <p:nvSpPr>
          <p:cNvPr id="15" name="Tekstikehys 16"/>
          <p:cNvSpPr txBox="1"/>
          <p:nvPr/>
        </p:nvSpPr>
        <p:spPr>
          <a:xfrm>
            <a:off x="4922492" y="2637866"/>
            <a:ext cx="170759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Vatsa 0,6 % </a:t>
            </a:r>
            <a:r>
              <a:rPr lang="fi-FI" sz="1050" dirty="0"/>
              <a:t>(0,7 %)</a:t>
            </a:r>
          </a:p>
        </p:txBody>
      </p:sp>
      <p:sp>
        <p:nvSpPr>
          <p:cNvPr id="16" name="Tekstikehys 17"/>
          <p:cNvSpPr txBox="1"/>
          <p:nvPr/>
        </p:nvSpPr>
        <p:spPr>
          <a:xfrm>
            <a:off x="4879653" y="2147637"/>
            <a:ext cx="175043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Käsivarsi 3,5 % </a:t>
            </a:r>
            <a:r>
              <a:rPr lang="fi-FI" sz="1050" dirty="0"/>
              <a:t>(3,5 %)</a:t>
            </a:r>
          </a:p>
        </p:txBody>
      </p:sp>
      <p:sp>
        <p:nvSpPr>
          <p:cNvPr id="17" name="Tekstikehys 18"/>
          <p:cNvSpPr txBox="1"/>
          <p:nvPr/>
        </p:nvSpPr>
        <p:spPr>
          <a:xfrm>
            <a:off x="1696466" y="2143938"/>
            <a:ext cx="16509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Ranne 6,24 % </a:t>
            </a:r>
            <a:r>
              <a:rPr lang="fi-FI" sz="1050" dirty="0"/>
              <a:t>(6,1 %)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2870849" y="399753"/>
            <a:ext cx="4841166" cy="797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i-FI" sz="1650" b="1" dirty="0">
                <a:solidFill>
                  <a:schemeClr val="tx1"/>
                </a:solidFill>
              </a:rPr>
              <a:t>Onnettomuudet</a:t>
            </a:r>
            <a:r>
              <a:rPr lang="fi-FI" sz="165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fi-FI" sz="1650" b="1" dirty="0">
                <a:solidFill>
                  <a:schemeClr val="tx1"/>
                </a:solidFill>
              </a:rPr>
              <a:t>suksilla, mihin ensisijaisesti sattui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 flipH="1">
            <a:off x="2468849" y="1479585"/>
            <a:ext cx="34289" cy="140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fi-FI" sz="3000">
              <a:solidFill>
                <a:schemeClr val="tx1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8E53FD5-495D-1E53-1871-8D86C265F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32583" y="4802265"/>
            <a:ext cx="3086100" cy="273844"/>
          </a:xfrm>
        </p:spPr>
        <p:txBody>
          <a:bodyPr/>
          <a:lstStyle/>
          <a:p>
            <a:r>
              <a:rPr lang="en-US" dirty="0"/>
              <a:t>© </a:t>
            </a:r>
            <a:r>
              <a:rPr lang="en-US" dirty="0" err="1"/>
              <a:t>Suomen</a:t>
            </a:r>
            <a:r>
              <a:rPr lang="en-US" dirty="0"/>
              <a:t> </a:t>
            </a:r>
            <a:r>
              <a:rPr lang="en-US" dirty="0" err="1"/>
              <a:t>Hiihtokeskusyhdistys</a:t>
            </a:r>
            <a:r>
              <a:rPr lang="en-US" dirty="0"/>
              <a:t> </a:t>
            </a:r>
            <a:r>
              <a:rPr lang="en-US" dirty="0" err="1"/>
              <a:t>ry</a:t>
            </a:r>
            <a:r>
              <a:rPr lang="en-US" dirty="0"/>
              <a:t> 2025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6960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C0658A61-DDBB-D046-B9DF-F548F5AAB479}"/>
              </a:ext>
            </a:extLst>
          </p:cNvPr>
          <p:cNvSpPr txBox="1">
            <a:spLocks/>
          </p:cNvSpPr>
          <p:nvPr/>
        </p:nvSpPr>
        <p:spPr>
          <a:xfrm>
            <a:off x="342900" y="1200151"/>
            <a:ext cx="3028950" cy="331589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1620" b="1"/>
          </a:p>
        </p:txBody>
      </p:sp>
      <p:pic>
        <p:nvPicPr>
          <p:cNvPr id="7" name="Sisällön paikkamerkki 17">
            <a:extLst>
              <a:ext uri="{FF2B5EF4-FFF2-40B4-BE49-F238E27FC236}">
                <a16:creationId xmlns:a16="http://schemas.microsoft.com/office/drawing/2014/main" id="{8A15DE89-74BB-E14B-A6FD-95FBDDA70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652" y="1003351"/>
            <a:ext cx="3062595" cy="3512690"/>
          </a:xfrm>
          <a:prstGeom prst="rect">
            <a:avLst/>
          </a:prstGeom>
        </p:spPr>
      </p:pic>
      <p:sp>
        <p:nvSpPr>
          <p:cNvPr id="9" name="Otsikko 1"/>
          <p:cNvSpPr txBox="1">
            <a:spLocks/>
          </p:cNvSpPr>
          <p:nvPr/>
        </p:nvSpPr>
        <p:spPr>
          <a:xfrm>
            <a:off x="2740565" y="453760"/>
            <a:ext cx="4406757" cy="39502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1650" b="1" dirty="0"/>
              <a:t>Onnettomuudet</a:t>
            </a:r>
            <a:r>
              <a:rPr lang="fi-FI" sz="165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fi-FI" sz="1650" b="1" dirty="0"/>
              <a:t>laudalla, mihin ensisijaisesti sattui.</a:t>
            </a:r>
          </a:p>
        </p:txBody>
      </p:sp>
      <p:sp>
        <p:nvSpPr>
          <p:cNvPr id="11" name="Tekstikehys 8"/>
          <p:cNvSpPr txBox="1"/>
          <p:nvPr/>
        </p:nvSpPr>
        <p:spPr>
          <a:xfrm>
            <a:off x="1142969" y="2122407"/>
            <a:ext cx="17821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Ranne 32,1 % </a:t>
            </a:r>
            <a:r>
              <a:rPr lang="fi-FI" sz="1050" dirty="0"/>
              <a:t>(28,7 %)</a:t>
            </a:r>
          </a:p>
        </p:txBody>
      </p:sp>
      <p:sp>
        <p:nvSpPr>
          <p:cNvPr id="12" name="Tekstikehys 9"/>
          <p:cNvSpPr txBox="1"/>
          <p:nvPr/>
        </p:nvSpPr>
        <p:spPr>
          <a:xfrm>
            <a:off x="5027135" y="1079152"/>
            <a:ext cx="158148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Pää 22,75 %  </a:t>
            </a:r>
            <a:r>
              <a:rPr lang="fi-FI" sz="1050" dirty="0"/>
              <a:t>(18,6 %)</a:t>
            </a:r>
          </a:p>
        </p:txBody>
      </p:sp>
      <p:sp>
        <p:nvSpPr>
          <p:cNvPr id="13" name="Tekstikehys 10"/>
          <p:cNvSpPr txBox="1"/>
          <p:nvPr/>
        </p:nvSpPr>
        <p:spPr>
          <a:xfrm>
            <a:off x="2114955" y="1238285"/>
            <a:ext cx="186563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Olkapää 15,3 % </a:t>
            </a:r>
            <a:r>
              <a:rPr lang="fi-FI" sz="1050" dirty="0"/>
              <a:t>(13,3 %)</a:t>
            </a:r>
          </a:p>
        </p:txBody>
      </p:sp>
      <p:sp>
        <p:nvSpPr>
          <p:cNvPr id="14" name="Tekstikehys 11"/>
          <p:cNvSpPr txBox="1"/>
          <p:nvPr/>
        </p:nvSpPr>
        <p:spPr>
          <a:xfrm>
            <a:off x="4758404" y="3085447"/>
            <a:ext cx="153942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13" dirty="0"/>
              <a:t>Polvi 7,4 % </a:t>
            </a:r>
            <a:r>
              <a:rPr lang="fi-FI" sz="1050" dirty="0"/>
              <a:t>(7,7 %)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4596921" y="2498207"/>
            <a:ext cx="119936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13" dirty="0"/>
              <a:t>Vatsa 0,5 % </a:t>
            </a:r>
            <a:r>
              <a:rPr lang="fi-FI" sz="1050" dirty="0"/>
              <a:t>(0,2 %)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5012860" y="1913420"/>
            <a:ext cx="10502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13" dirty="0"/>
              <a:t>Käsi 7 % </a:t>
            </a:r>
            <a:r>
              <a:rPr lang="fi-FI" sz="1050" dirty="0"/>
              <a:t>(5,2 %) 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2228730" y="3521958"/>
            <a:ext cx="12314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13" dirty="0"/>
              <a:t>Nilkka 4,4 % </a:t>
            </a:r>
            <a:r>
              <a:rPr lang="fi-FI" sz="1050" dirty="0"/>
              <a:t>(2,6 %)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805611" y="1596365"/>
            <a:ext cx="107914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13" dirty="0"/>
              <a:t>Selkä 5,7 % </a:t>
            </a:r>
            <a:r>
              <a:rPr lang="fi-FI" sz="1050" dirty="0"/>
              <a:t>(6 %)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1755021" y="2518621"/>
            <a:ext cx="123463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13" dirty="0"/>
              <a:t>Lantio 1,9 % </a:t>
            </a:r>
            <a:r>
              <a:rPr lang="fi-FI" sz="1050" dirty="0"/>
              <a:t>(2,2 %)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280451" y="2982618"/>
            <a:ext cx="115288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13" dirty="0"/>
              <a:t>Reisi 0,8 % </a:t>
            </a:r>
            <a:r>
              <a:rPr lang="fi-FI" sz="1050" dirty="0"/>
              <a:t>(0,5 %)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23856440-6A0B-D547-A7ED-CEE6B88D3656}"/>
              </a:ext>
            </a:extLst>
          </p:cNvPr>
          <p:cNvSpPr txBox="1"/>
          <p:nvPr/>
        </p:nvSpPr>
        <p:spPr>
          <a:xfrm>
            <a:off x="2161309" y="4883727"/>
            <a:ext cx="224742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13"/>
              <a:t>¸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4054131-72B5-8C49-AC20-5E1C91DB9308}"/>
              </a:ext>
            </a:extLst>
          </p:cNvPr>
          <p:cNvSpPr txBox="1"/>
          <p:nvPr/>
        </p:nvSpPr>
        <p:spPr>
          <a:xfrm>
            <a:off x="2930237" y="4914900"/>
            <a:ext cx="138548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013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959FC35-A624-E02D-98C3-023D467042AF}"/>
              </a:ext>
            </a:extLst>
          </p:cNvPr>
          <p:cNvSpPr txBox="1"/>
          <p:nvPr/>
        </p:nvSpPr>
        <p:spPr>
          <a:xfrm>
            <a:off x="5131675" y="3684635"/>
            <a:ext cx="170644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13" dirty="0"/>
              <a:t>Sääri 2 % </a:t>
            </a:r>
            <a:r>
              <a:rPr lang="fi-FI" sz="1050" dirty="0"/>
              <a:t>(1,5 %)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4EB22B7-FD0F-1105-B0B9-2C61EB836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</a:t>
            </a:r>
            <a:r>
              <a:rPr lang="en-US" dirty="0" err="1"/>
              <a:t>Suomen</a:t>
            </a:r>
            <a:r>
              <a:rPr lang="en-US" dirty="0"/>
              <a:t> </a:t>
            </a:r>
            <a:r>
              <a:rPr lang="en-US" dirty="0" err="1"/>
              <a:t>Hiihtokeskusyhdistys</a:t>
            </a:r>
            <a:r>
              <a:rPr lang="en-US" dirty="0"/>
              <a:t> </a:t>
            </a:r>
            <a:r>
              <a:rPr lang="en-US" dirty="0" err="1"/>
              <a:t>ry</a:t>
            </a:r>
            <a:r>
              <a:rPr lang="en-US" dirty="0"/>
              <a:t> 2025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3985449"/>
      </p:ext>
    </p:extLst>
  </p:cSld>
  <p:clrMapOvr>
    <a:masterClrMapping/>
  </p:clrMapOvr>
</p:sld>
</file>

<file path=ppt/theme/theme1.xml><?xml version="1.0" encoding="utf-8"?>
<a:theme xmlns:a="http://schemas.openxmlformats.org/drawingml/2006/main" name="PPT_pohj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ohja" id="{9BA7660E-B5A3-4283-B02E-602B87EB3165}" vid="{4BCCFBF2-C63A-4464-9FC7-3B9C04C5C75D}"/>
    </a:ext>
  </a:extLst>
</a:theme>
</file>

<file path=ppt/theme/theme2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ohja" id="{9BA7660E-B5A3-4283-B02E-602B87EB3165}" vid="{E8E8251A-8C1B-44DE-8BBA-C4EA866D7ABC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PPT_pohja.potx</Template>
  <TotalTime>66639</TotalTime>
  <Words>553</Words>
  <Application>Microsoft Macintosh PowerPoint</Application>
  <PresentationFormat>Näytössä katseltava esitys (16:9)</PresentationFormat>
  <Paragraphs>113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Wingdings</vt:lpstr>
      <vt:lpstr>PPT_pohja</vt:lpstr>
      <vt:lpstr>1_Office-teema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SHKY</dc:creator>
  <cp:lastModifiedBy>Virpi Mikkola</cp:lastModifiedBy>
  <cp:revision>139</cp:revision>
  <cp:lastPrinted>2024-05-07T10:42:51Z</cp:lastPrinted>
  <dcterms:created xsi:type="dcterms:W3CDTF">2014-02-12T07:51:00Z</dcterms:created>
  <dcterms:modified xsi:type="dcterms:W3CDTF">2025-06-11T08:31:10Z</dcterms:modified>
</cp:coreProperties>
</file>